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5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210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Event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事件下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在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代码中绑定</a:t>
            </a:r>
          </a:p>
          <a:p>
            <a:pPr algn="l"/>
            <a:r>
              <a:rPr lang="en-US" altLang="zh-CN" sz="1800" dirty="0"/>
              <a:t>		</a:t>
            </a:r>
          </a:p>
          <a:p>
            <a:pPr algn="l"/>
            <a:r>
              <a:rPr lang="zh-CN" altLang="en-US" sz="1800" dirty="0"/>
              <a:t>示例：</a:t>
            </a:r>
            <a:endParaRPr lang="en-US" altLang="zh-CN" sz="1800" dirty="0"/>
          </a:p>
          <a:p>
            <a:pPr algn="l"/>
            <a:r>
              <a:rPr lang="en-US" altLang="zh-CN" sz="1800" dirty="0"/>
              <a:t>	&lt;input type="button" id="</a:t>
            </a:r>
            <a:r>
              <a:rPr lang="en-US" altLang="zh-CN" sz="1800" dirty="0" err="1"/>
              <a:t>btn</a:t>
            </a:r>
            <a:r>
              <a:rPr lang="en-US" altLang="zh-CN" sz="1800" dirty="0"/>
              <a:t>"&gt;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btn.onclick</a:t>
            </a:r>
            <a:r>
              <a:rPr lang="en-US" altLang="zh-CN" sz="1800" dirty="0"/>
              <a:t> = function (){</a:t>
            </a:r>
          </a:p>
          <a:p>
            <a:pPr algn="l"/>
            <a:r>
              <a:rPr lang="en-US" altLang="zh-CN" sz="1800" dirty="0"/>
              <a:t>			alert("");</a:t>
            </a:r>
          </a:p>
          <a:p>
            <a:pPr algn="l"/>
            <a:r>
              <a:rPr lang="en-US" altLang="zh-CN" sz="1800" dirty="0"/>
              <a:t>		}</a:t>
            </a:r>
          </a:p>
          <a:p>
            <a:pPr algn="l"/>
            <a:r>
              <a:rPr lang="en-US" altLang="zh-CN" sz="1800" dirty="0"/>
              <a:t>	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0223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使用事件监听绑定函数</a:t>
            </a:r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zh-CN" altLang="en-US" sz="1800" dirty="0"/>
              <a:t>示例：</a:t>
            </a:r>
            <a:endParaRPr lang="en-US" altLang="zh-CN" sz="1800" dirty="0"/>
          </a:p>
          <a:p>
            <a:pPr algn="l"/>
            <a:r>
              <a:rPr lang="en-US" altLang="zh-CN" sz="1800" dirty="0"/>
              <a:t>	&lt;input type="button" id="</a:t>
            </a:r>
            <a:r>
              <a:rPr lang="en-US" altLang="zh-CN" sz="1800" dirty="0" err="1"/>
              <a:t>btn</a:t>
            </a:r>
            <a:r>
              <a:rPr lang="en-US" altLang="zh-CN" sz="1800" dirty="0"/>
              <a:t>"&gt;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btn.addEventListener</a:t>
            </a:r>
            <a:r>
              <a:rPr lang="en-US" altLang="zh-CN" sz="1800" dirty="0"/>
              <a:t>("click", function (){</a:t>
            </a:r>
          </a:p>
          <a:p>
            <a:pPr algn="l"/>
            <a:r>
              <a:rPr lang="en-US" altLang="zh-CN" sz="1800" dirty="0"/>
              <a:t>			alert("");</a:t>
            </a:r>
          </a:p>
          <a:p>
            <a:pPr algn="l"/>
            <a:r>
              <a:rPr lang="en-US" altLang="zh-CN" sz="1800" dirty="0"/>
              <a:t>		});</a:t>
            </a:r>
          </a:p>
          <a:p>
            <a:pPr algn="l"/>
            <a:r>
              <a:rPr lang="en-US" altLang="zh-CN" sz="1800" dirty="0"/>
              <a:t>	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0997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en-US" altLang="zh-CN" sz="1600" dirty="0"/>
              <a:t>W3C</a:t>
            </a:r>
            <a:r>
              <a:rPr lang="zh-CN" altLang="en-US" sz="1600" dirty="0"/>
              <a:t>规范：</a:t>
            </a:r>
            <a:endParaRPr lang="en-US" altLang="zh-CN" sz="1600" dirty="0"/>
          </a:p>
          <a:p>
            <a:pPr algn="l"/>
            <a:endParaRPr lang="en-US" altLang="zh-CN" sz="1600" dirty="0"/>
          </a:p>
          <a:p>
            <a:pPr algn="l"/>
            <a:r>
              <a:rPr lang="zh-CN" altLang="en-US" sz="1600" dirty="0"/>
              <a:t>语法</a:t>
            </a:r>
            <a:endParaRPr lang="en-US" altLang="zh-CN" sz="1600" dirty="0"/>
          </a:p>
          <a:p>
            <a:pPr algn="l"/>
            <a:r>
              <a:rPr lang="en-US" altLang="zh-CN" sz="1600" dirty="0"/>
              <a:t>	</a:t>
            </a:r>
            <a:r>
              <a:rPr lang="en-US" altLang="zh-CN" sz="1600" dirty="0" err="1"/>
              <a:t>elem.addEventListener</a:t>
            </a:r>
            <a:r>
              <a:rPr lang="en-US" altLang="zh-CN" sz="1600" dirty="0"/>
              <a:t>( event, function, </a:t>
            </a:r>
            <a:r>
              <a:rPr lang="en-US" altLang="zh-CN" sz="1600" dirty="0" err="1"/>
              <a:t>useCapture</a:t>
            </a:r>
            <a:r>
              <a:rPr lang="en-US" altLang="zh-CN" sz="1600" dirty="0"/>
              <a:t> )</a:t>
            </a:r>
          </a:p>
          <a:p>
            <a:pPr algn="l"/>
            <a:endParaRPr lang="en-US" altLang="zh-CN" sz="1600" dirty="0"/>
          </a:p>
          <a:p>
            <a:pPr algn="l"/>
            <a:r>
              <a:rPr lang="zh-CN" altLang="en-US" sz="1600" dirty="0"/>
              <a:t>参数</a:t>
            </a:r>
            <a:endParaRPr lang="en-US" altLang="zh-CN" sz="1600" dirty="0"/>
          </a:p>
          <a:p>
            <a:pPr algn="l"/>
            <a:r>
              <a:rPr lang="en-US" altLang="zh-CN" sz="1600" dirty="0"/>
              <a:t>	event</a:t>
            </a:r>
            <a:r>
              <a:rPr lang="zh-CN" altLang="en-US" sz="1600" dirty="0"/>
              <a:t>：必须，指事件名称，如</a:t>
            </a:r>
            <a:r>
              <a:rPr lang="en-US" altLang="zh-CN" sz="1600" dirty="0"/>
              <a:t>click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mousedown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keyup</a:t>
            </a:r>
            <a:r>
              <a:rPr lang="zh-CN" altLang="en-US" sz="1600" dirty="0"/>
              <a:t>等</a:t>
            </a:r>
            <a:endParaRPr lang="en-US" altLang="zh-CN" sz="1600" dirty="0"/>
          </a:p>
          <a:p>
            <a:pPr algn="l"/>
            <a:r>
              <a:rPr lang="en-US" altLang="zh-CN" sz="1600" dirty="0"/>
              <a:t>	function</a:t>
            </a:r>
            <a:r>
              <a:rPr lang="zh-CN" altLang="en-US" sz="1600" dirty="0"/>
              <a:t>：必须，指事件触发时，执行的函数</a:t>
            </a:r>
            <a:endParaRPr lang="en-US" altLang="zh-CN" sz="1600" dirty="0"/>
          </a:p>
          <a:p>
            <a:pPr algn="l"/>
            <a:r>
              <a:rPr lang="en-US" altLang="zh-CN" sz="1600" dirty="0"/>
              <a:t>	</a:t>
            </a:r>
            <a:r>
              <a:rPr lang="en-US" altLang="zh-CN" sz="1600" dirty="0" err="1"/>
              <a:t>useCapture</a:t>
            </a:r>
            <a:r>
              <a:rPr lang="zh-CN" altLang="en-US" sz="1600" dirty="0"/>
              <a:t>：可选，</a:t>
            </a:r>
            <a:r>
              <a:rPr lang="en-US" altLang="zh-CN" sz="1600" dirty="0"/>
              <a:t>true</a:t>
            </a:r>
            <a:r>
              <a:rPr lang="zh-CN" altLang="en-US" sz="1600" dirty="0"/>
              <a:t>指捕获、</a:t>
            </a:r>
            <a:r>
              <a:rPr lang="en-US" altLang="zh-CN" sz="1600" dirty="0"/>
              <a:t>false</a:t>
            </a:r>
            <a:r>
              <a:rPr lang="zh-CN" altLang="en-US" sz="1600" dirty="0"/>
              <a:t>指冒泡。默认</a:t>
            </a:r>
            <a:r>
              <a:rPr lang="en-US" altLang="zh-CN" sz="1600" dirty="0"/>
              <a:t>false</a:t>
            </a:r>
          </a:p>
          <a:p>
            <a:pPr algn="l"/>
            <a:r>
              <a:rPr lang="en-US" altLang="zh-CN" sz="1600" dirty="0"/>
              <a:t>		</a:t>
            </a:r>
            <a:r>
              <a:rPr lang="zh-CN" altLang="en-US" sz="1600" dirty="0"/>
              <a:t>在捕获阶段触发函数，或在冒泡阶段触发函数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97" y="1488947"/>
            <a:ext cx="35718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事件流之事件捕获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en-US" altLang="zh-CN" sz="1800" dirty="0"/>
              <a:t>DOM2</a:t>
            </a:r>
            <a:r>
              <a:rPr lang="zh-CN" altLang="en-US" sz="1800" dirty="0"/>
              <a:t>级事件规定的事件流的三个阶段：捕获，目标，冒泡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，捕获阶段：当我们在 </a:t>
            </a:r>
            <a:r>
              <a:rPr lang="en-US" altLang="zh-CN" sz="1800" dirty="0"/>
              <a:t>DOM </a:t>
            </a:r>
            <a:r>
              <a:rPr lang="zh-CN" altLang="en-US" sz="1800" dirty="0"/>
              <a:t>树的某个节点发生了一些操作（例如单击、鼠标移动上去），就会有一个事件发射过去。这个事件从 </a:t>
            </a:r>
            <a:r>
              <a:rPr lang="en-US" altLang="zh-CN" sz="1800" dirty="0"/>
              <a:t>Window </a:t>
            </a:r>
            <a:r>
              <a:rPr lang="zh-CN" altLang="en-US" sz="1800" dirty="0"/>
              <a:t>发出，不断经过下级节点直到触发的目标节点。在到达目标节点之前的过程，就是捕获阶段（</a:t>
            </a:r>
            <a:r>
              <a:rPr lang="en-US" altLang="zh-CN" sz="1800" dirty="0"/>
              <a:t>Capture Phase</a:t>
            </a:r>
            <a:r>
              <a:rPr lang="zh-CN" altLang="en-US" sz="1800" dirty="0"/>
              <a:t>）。（所有经过的节点，都会触发这个事件。捕获阶段的任务就是建立这个事件传递路线，以便后面冒泡阶段顺着这条路线返回 </a:t>
            </a:r>
            <a:r>
              <a:rPr lang="en-US" altLang="zh-CN" sz="1800" dirty="0"/>
              <a:t>Window</a:t>
            </a:r>
            <a:r>
              <a:rPr lang="zh-CN" altLang="en-US" sz="1800" dirty="0"/>
              <a:t>。）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2</a:t>
            </a:r>
            <a:r>
              <a:rPr lang="zh-CN" altLang="en-US" sz="1800" dirty="0"/>
              <a:t>，目标阶段：当事件不断的传递直到目标节点的时候，最终在目标节点上触发这个事件，就是目标阶段。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3</a:t>
            </a:r>
            <a:r>
              <a:rPr lang="zh-CN" altLang="en-US" sz="1800" dirty="0"/>
              <a:t>，冒泡阶段：事件冒泡即事件开始时，由最具体的元素接收（也就是事件发生所在的节点），然后逐级传播到较为不具体的节点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3601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事件流之事件捕获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当浏览器发展到第四代时（</a:t>
            </a:r>
            <a:r>
              <a:rPr lang="en-US" altLang="zh-CN" sz="1800" dirty="0"/>
              <a:t>IE4</a:t>
            </a:r>
            <a:r>
              <a:rPr lang="zh-CN" altLang="en-US" sz="1800" dirty="0"/>
              <a:t>和</a:t>
            </a:r>
            <a:r>
              <a:rPr lang="en-US" altLang="zh-CN" sz="1800" dirty="0"/>
              <a:t>Netscape Communicator 4</a:t>
            </a:r>
            <a:r>
              <a:rPr lang="zh-CN" altLang="en-US" sz="1800" dirty="0"/>
              <a:t>），浏览器团队遇到一个很有意思的问题：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想象下在一张纸上有一组同心圆，如果你把手指放在圆心上，那么你的手指指向的不是一个圆，而是一组圆。两家公司的开发团队在看待浏览器事件方面还是一致的。如果你单击了某个按钮，那么同时你也单击了按钮的容器元素，甚至整个页面。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事件流描述的是从页面中接受事件的顺序。但有意思的是，</a:t>
            </a:r>
            <a:r>
              <a:rPr lang="en-US" altLang="zh-CN" sz="1800" dirty="0"/>
              <a:t>IE</a:t>
            </a:r>
            <a:r>
              <a:rPr lang="zh-CN" altLang="en-US" sz="1800" dirty="0"/>
              <a:t>和</a:t>
            </a:r>
            <a:r>
              <a:rPr lang="en-US" altLang="zh-CN" sz="1800" dirty="0"/>
              <a:t>Netscape</a:t>
            </a:r>
            <a:r>
              <a:rPr lang="zh-CN" altLang="en-US" sz="1800" dirty="0"/>
              <a:t>开发团队居然提出了两个截然相反的事件流概念。</a:t>
            </a:r>
            <a:r>
              <a:rPr lang="en-US" altLang="zh-CN" sz="1800" dirty="0"/>
              <a:t>IE</a:t>
            </a:r>
            <a:r>
              <a:rPr lang="zh-CN" altLang="en-US" sz="1800" dirty="0"/>
              <a:t>的事件流是事件冒泡流，而</a:t>
            </a:r>
            <a:r>
              <a:rPr lang="en-US" altLang="zh-CN" sz="1800" dirty="0"/>
              <a:t>Netscape</a:t>
            </a:r>
            <a:r>
              <a:rPr lang="zh-CN" altLang="en-US" sz="1800" dirty="0"/>
              <a:t>的事件流是事件捕获流。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400" dirty="0"/>
              <a:t>	&lt;div id="div1" </a:t>
            </a:r>
            <a:r>
              <a:rPr lang="en-US" altLang="zh-CN" sz="1400" dirty="0" err="1"/>
              <a:t>onclick</a:t>
            </a:r>
            <a:r>
              <a:rPr lang="en-US" altLang="zh-CN" sz="1400" dirty="0"/>
              <a:t>="alert('div1')"&gt;</a:t>
            </a:r>
          </a:p>
          <a:p>
            <a:pPr algn="l"/>
            <a:r>
              <a:rPr lang="en-US" altLang="zh-CN" sz="1400" dirty="0"/>
              <a:t>		&lt;div id="div2" </a:t>
            </a:r>
            <a:r>
              <a:rPr lang="en-US" altLang="zh-CN" sz="1400" dirty="0" err="1"/>
              <a:t>onclick</a:t>
            </a:r>
            <a:r>
              <a:rPr lang="en-US" altLang="zh-CN" sz="1400" dirty="0"/>
              <a:t>="alert('div2')"&gt;&lt;/div2&gt;</a:t>
            </a:r>
          </a:p>
          <a:p>
            <a:pPr algn="l"/>
            <a:r>
              <a:rPr lang="en-US" altLang="zh-CN" sz="1400" dirty="0"/>
              <a:t>	&lt;/div&gt;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当点击</a:t>
            </a:r>
            <a:r>
              <a:rPr lang="en-US" altLang="zh-CN" sz="1400" dirty="0"/>
              <a:t>div2</a:t>
            </a:r>
            <a:r>
              <a:rPr lang="zh-CN" altLang="en-US" sz="1400" dirty="0"/>
              <a:t>时，</a:t>
            </a:r>
            <a:r>
              <a:rPr lang="en-US" altLang="zh-CN" sz="1400" dirty="0"/>
              <a:t>IE</a:t>
            </a:r>
            <a:r>
              <a:rPr lang="zh-CN" altLang="en-US" sz="1400" dirty="0"/>
              <a:t>先执行</a:t>
            </a:r>
            <a:r>
              <a:rPr lang="en-US" altLang="zh-CN" sz="1400" dirty="0"/>
              <a:t>div2</a:t>
            </a:r>
            <a:r>
              <a:rPr lang="zh-CN" altLang="en-US" sz="1400" dirty="0"/>
              <a:t>，后执行</a:t>
            </a:r>
            <a:r>
              <a:rPr lang="en-US" altLang="zh-CN" sz="1400" dirty="0"/>
              <a:t>div1</a:t>
            </a:r>
            <a:r>
              <a:rPr lang="zh-CN" altLang="en-US" sz="1400" dirty="0"/>
              <a:t>；而</a:t>
            </a:r>
            <a:r>
              <a:rPr lang="en-US" altLang="zh-CN" sz="1400" dirty="0"/>
              <a:t>Netscape</a:t>
            </a:r>
            <a:r>
              <a:rPr lang="zh-CN" altLang="en-US" sz="1400" dirty="0"/>
              <a:t>先执行</a:t>
            </a:r>
            <a:r>
              <a:rPr lang="en-US" altLang="zh-CN" sz="1400" dirty="0"/>
              <a:t>div1</a:t>
            </a:r>
            <a:r>
              <a:rPr lang="zh-CN" altLang="en-US" sz="1400" dirty="0"/>
              <a:t>，后执行</a:t>
            </a:r>
            <a:r>
              <a:rPr lang="en-US" altLang="zh-CN" sz="1400" dirty="0"/>
              <a:t>div2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993909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用 </a:t>
            </a:r>
            <a:r>
              <a:rPr lang="en-US" altLang="zh-CN" sz="1800" dirty="0"/>
              <a:t>JS</a:t>
            </a:r>
            <a:r>
              <a:rPr lang="zh-CN" altLang="en-US" sz="1800" dirty="0"/>
              <a:t>绑定</a:t>
            </a:r>
            <a:r>
              <a:rPr lang="en-US" altLang="zh-CN" sz="1800" dirty="0"/>
              <a:t> </a:t>
            </a:r>
            <a:r>
              <a:rPr lang="zh-CN" altLang="en-US" sz="1800" dirty="0"/>
              <a:t>和 事件监听绑定的区别和特点：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</a:t>
            </a:r>
            <a:r>
              <a:rPr lang="en-US" altLang="zh-CN" sz="1800" dirty="0"/>
              <a:t>JS</a:t>
            </a:r>
            <a:r>
              <a:rPr lang="zh-CN" altLang="en-US" sz="1800" dirty="0"/>
              <a:t>绑定的事件会覆盖；而事件监听不会覆盖。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</a:t>
            </a:r>
            <a:r>
              <a:rPr lang="en-US" altLang="zh-CN" sz="1800" dirty="0"/>
              <a:t>JS</a:t>
            </a:r>
            <a:r>
              <a:rPr lang="zh-CN" altLang="en-US" sz="1800" dirty="0"/>
              <a:t>绑定的事件不会覆盖事件监听的事件。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，事件监听可以改变函数执行的顺序（可以选冒泡还是捕获）。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4</a:t>
            </a:r>
            <a:r>
              <a:rPr lang="zh-CN" altLang="en-US" sz="1800" dirty="0"/>
              <a:t>，</a:t>
            </a:r>
            <a:r>
              <a:rPr lang="en-US" altLang="zh-CN" sz="1800" dirty="0"/>
              <a:t>JS</a:t>
            </a:r>
            <a:r>
              <a:rPr lang="zh-CN" altLang="en-US" sz="1800" dirty="0"/>
              <a:t>绑定的事件</a:t>
            </a:r>
            <a:r>
              <a:rPr lang="en-US" altLang="zh-CN" sz="1800" dirty="0"/>
              <a:t>return false</a:t>
            </a:r>
            <a:r>
              <a:rPr lang="zh-CN" altLang="en-US" sz="1800" dirty="0"/>
              <a:t>可以阻止默认行为；而事件监听中</a:t>
            </a:r>
            <a:r>
              <a:rPr lang="en-US" altLang="zh-CN" sz="1800" dirty="0"/>
              <a:t>return false</a:t>
            </a:r>
            <a:r>
              <a:rPr lang="zh-CN" altLang="en-US" sz="1800" dirty="0"/>
              <a:t>无效。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400" dirty="0"/>
              <a:t>注意：使用</a:t>
            </a:r>
            <a:r>
              <a:rPr lang="en-US" altLang="zh-CN" sz="1400" dirty="0"/>
              <a:t>IE</a:t>
            </a:r>
            <a:r>
              <a:rPr lang="zh-CN" altLang="en-US" sz="1400" dirty="0"/>
              <a:t>事件监听时，函数内的</a:t>
            </a:r>
            <a:r>
              <a:rPr lang="en-US" altLang="zh-CN" sz="1400" dirty="0"/>
              <a:t>this</a:t>
            </a:r>
            <a:r>
              <a:rPr lang="zh-CN" altLang="en-US" sz="1400" dirty="0"/>
              <a:t>指向</a:t>
            </a:r>
            <a:r>
              <a:rPr lang="en-US" altLang="zh-CN" sz="1400" dirty="0"/>
              <a:t>window</a:t>
            </a:r>
            <a:r>
              <a:rPr lang="zh-CN" altLang="en-US" sz="1400" dirty="0"/>
              <a:t>。而</a:t>
            </a:r>
            <a:r>
              <a:rPr lang="en-US" altLang="zh-CN" sz="1400" dirty="0"/>
              <a:t>W3C</a:t>
            </a:r>
            <a:r>
              <a:rPr lang="zh-CN" altLang="en-US" sz="1400" dirty="0"/>
              <a:t>事件监听，函数内的</a:t>
            </a:r>
            <a:r>
              <a:rPr lang="en-US" altLang="zh-CN" sz="1400" dirty="0"/>
              <a:t>this</a:t>
            </a:r>
            <a:r>
              <a:rPr lang="zh-CN" altLang="en-US" sz="1400" dirty="0"/>
              <a:t>指向函数所属的对象。</a:t>
            </a:r>
            <a:endParaRPr lang="en-US" altLang="zh-CN" sz="1400" dirty="0"/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5245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en-US" altLang="zh-CN" sz="1400" dirty="0"/>
              <a:t>W3C</a:t>
            </a:r>
            <a:r>
              <a:rPr lang="zh-CN" altLang="en-US" sz="1400" dirty="0"/>
              <a:t>提供的删除事件处理函数的方法：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obj.removeEventListener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evtype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fn</a:t>
            </a:r>
            <a:r>
              <a:rPr lang="en-US" altLang="zh-CN" sz="1400" dirty="0"/>
              <a:t>, false);	// </a:t>
            </a:r>
            <a:r>
              <a:rPr lang="zh-CN" altLang="en-US" sz="1400" dirty="0"/>
              <a:t>删除时需要看</a:t>
            </a:r>
            <a:r>
              <a:rPr lang="en-US" altLang="zh-CN" sz="1400" dirty="0" err="1"/>
              <a:t>fn</a:t>
            </a:r>
            <a:r>
              <a:rPr lang="zh-CN" altLang="en-US" sz="1400" dirty="0"/>
              <a:t>函数绑定在冒泡阶段还是捕获阶段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无法同时删除多个事件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函数执行顺序：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某一个元素同时具有冒泡和捕获阶段函数时，在非目标阶段时，先执行捕获阶段的函数；后执行冒泡阶段的函数；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目标阶段的函数，要看书写顺序，依次执行。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err="1"/>
              <a:t>onclick</a:t>
            </a:r>
            <a:r>
              <a:rPr lang="en-US" altLang="zh-CN" sz="1400" dirty="0"/>
              <a:t> </a:t>
            </a:r>
            <a:r>
              <a:rPr lang="zh-CN" altLang="en-US" sz="1400" dirty="0"/>
              <a:t>绑定的函数在冒泡阶段触发。如果同时存在</a:t>
            </a:r>
            <a:r>
              <a:rPr lang="en-US" altLang="zh-CN" sz="1400" dirty="0" err="1"/>
              <a:t>addEventListener</a:t>
            </a:r>
            <a:r>
              <a:rPr lang="zh-CN" altLang="en-US" sz="1400" dirty="0" err="1"/>
              <a:t>绑定的冒泡阶段的函数，</a:t>
            </a:r>
            <a:r>
              <a:rPr lang="zh-CN" altLang="en-US" sz="1400" dirty="0"/>
              <a:t>看书写顺序执行。</a:t>
            </a:r>
            <a:endParaRPr lang="en-US" altLang="zh-CN" sz="1400" dirty="0"/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28284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en-US" altLang="zh-CN" sz="1800" dirty="0"/>
              <a:t>IE6</a:t>
            </a:r>
            <a:r>
              <a:rPr lang="zh-CN" altLang="en-US" sz="1800" dirty="0"/>
              <a:t>、</a:t>
            </a: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8 </a:t>
            </a:r>
            <a:r>
              <a:rPr lang="zh-CN" altLang="en-US" sz="1800" dirty="0"/>
              <a:t>不支持 </a:t>
            </a:r>
            <a:r>
              <a:rPr lang="en-US" altLang="zh-CN" sz="1800" dirty="0" err="1"/>
              <a:t>addEventListener</a:t>
            </a:r>
            <a:r>
              <a:rPr lang="zh-CN" altLang="en-US" sz="1800" dirty="0"/>
              <a:t>，所以要用到 </a:t>
            </a:r>
            <a:r>
              <a:rPr lang="en-US" altLang="zh-CN" sz="1800" dirty="0" err="1"/>
              <a:t>attachEvent</a:t>
            </a:r>
            <a:r>
              <a:rPr lang="en-US" altLang="zh-CN" sz="1800" dirty="0"/>
              <a:t> 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IE </a:t>
            </a:r>
            <a:r>
              <a:rPr lang="zh-CN" altLang="en-US" sz="1800" dirty="0"/>
              <a:t>提供的事件监听：</a:t>
            </a:r>
            <a:endParaRPr lang="en-US" altLang="zh-CN" sz="1800" dirty="0"/>
          </a:p>
          <a:p>
            <a:pPr algn="l"/>
            <a:r>
              <a:rPr lang="en-US" altLang="zh-CN" sz="1800" dirty="0"/>
              <a:t>	 </a:t>
            </a:r>
            <a:r>
              <a:rPr lang="en-US" altLang="zh-CN" sz="1800" dirty="0" err="1"/>
              <a:t>obj.attachEvent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onclick</a:t>
            </a:r>
            <a:r>
              <a:rPr lang="en-US" altLang="zh-CN" sz="1800" dirty="0"/>
              <a:t>", 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);</a:t>
            </a:r>
          </a:p>
          <a:p>
            <a:pPr algn="l"/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对同一个元素绑定多个事件的执行顺序：</a:t>
            </a:r>
            <a:endParaRPr lang="en-US" altLang="zh-CN" sz="1800" dirty="0"/>
          </a:p>
          <a:p>
            <a:pPr algn="l"/>
            <a:r>
              <a:rPr lang="en-US" altLang="zh-CN" sz="1800" dirty="0"/>
              <a:t>		</a:t>
            </a:r>
            <a:r>
              <a:rPr lang="zh-CN" altLang="en-US" sz="1800" dirty="0"/>
              <a:t>高版本</a:t>
            </a:r>
            <a:r>
              <a:rPr lang="en-US" altLang="zh-CN" sz="1800" dirty="0"/>
              <a:t>IE</a:t>
            </a:r>
            <a:r>
              <a:rPr lang="zh-CN" altLang="en-US" sz="1800" dirty="0"/>
              <a:t>：从前到后</a:t>
            </a:r>
            <a:endParaRPr lang="en-US" altLang="zh-CN" sz="1800" dirty="0"/>
          </a:p>
          <a:p>
            <a:pPr algn="l"/>
            <a:r>
              <a:rPr lang="en-US" altLang="zh-CN" sz="1800" dirty="0"/>
              <a:t>		IE6</a:t>
            </a:r>
            <a:r>
              <a:rPr lang="zh-CN" altLang="en-US" sz="1800" dirty="0"/>
              <a:t>、</a:t>
            </a: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8</a:t>
            </a:r>
            <a:r>
              <a:rPr lang="zh-CN" altLang="en-US" sz="1800" dirty="0"/>
              <a:t>：从后到前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IE </a:t>
            </a:r>
            <a:r>
              <a:rPr lang="zh-CN" altLang="en-US" sz="1800" dirty="0"/>
              <a:t>提供的删除事件：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obj.detachEvent</a:t>
            </a:r>
            <a:r>
              <a:rPr lang="en-US" altLang="zh-CN" sz="1800" dirty="0"/>
              <a:t>(</a:t>
            </a:r>
            <a:r>
              <a:rPr lang="en-US" altLang="zh-CN" sz="1800" dirty="0" err="1"/>
              <a:t>"onclick"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)</a:t>
            </a:r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3219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事件监听的封装：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建立一个函数，解决</a:t>
            </a:r>
            <a:r>
              <a:rPr lang="en-US" altLang="zh-CN" sz="1800" dirty="0"/>
              <a:t>W3C</a:t>
            </a:r>
            <a:r>
              <a:rPr lang="zh-CN" altLang="en-US" sz="1800" dirty="0"/>
              <a:t>标准和</a:t>
            </a:r>
            <a:r>
              <a:rPr lang="en-US" altLang="zh-CN" sz="1800" dirty="0"/>
              <a:t>IE</a:t>
            </a:r>
            <a:r>
              <a:rPr lang="zh-CN" altLang="en-US" sz="1800" dirty="0"/>
              <a:t>标准的事件监听的兼容问题。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移除事件监听的封装：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建立一个函数，解决</a:t>
            </a:r>
            <a:r>
              <a:rPr lang="en-US" altLang="zh-CN" sz="1800" dirty="0"/>
              <a:t>W3C</a:t>
            </a:r>
            <a:r>
              <a:rPr lang="zh-CN" altLang="en-US" sz="1800" dirty="0"/>
              <a:t>标准和</a:t>
            </a:r>
            <a:r>
              <a:rPr lang="en-US" altLang="zh-CN" sz="1800" dirty="0"/>
              <a:t>IE</a:t>
            </a:r>
            <a:r>
              <a:rPr lang="zh-CN" altLang="en-US" sz="1800" dirty="0"/>
              <a:t>标准的移除事件监听的兼容问题。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9466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事件委托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事件委托也叫事件代理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事件委托就是利用冒泡的原理，把事件加到父元素或祖先元素上，触发执行效果。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优点是可以大量节省内存占用，减少事件注册。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event.target</a:t>
            </a:r>
            <a:r>
              <a:rPr lang="en-US" altLang="zh-CN" sz="1800" dirty="0"/>
              <a:t> || </a:t>
            </a:r>
            <a:r>
              <a:rPr lang="en-US" altLang="zh-CN" sz="1800" dirty="0" err="1"/>
              <a:t>event.srcElement</a:t>
            </a:r>
            <a:r>
              <a:rPr lang="en-US" altLang="zh-CN" sz="1800" dirty="0"/>
              <a:t>	</a:t>
            </a:r>
            <a:r>
              <a:rPr lang="zh-CN" altLang="en-US" sz="1800" dirty="0"/>
              <a:t>获取目标元素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注：</a:t>
            </a:r>
            <a:r>
              <a:rPr lang="en-US" altLang="zh-CN" sz="1800" dirty="0"/>
              <a:t>target</a:t>
            </a:r>
            <a:r>
              <a:rPr lang="zh-CN" altLang="en-US" sz="1800" dirty="0"/>
              <a:t>是</a:t>
            </a:r>
            <a:r>
              <a:rPr lang="en-US" altLang="zh-CN" sz="1800" dirty="0"/>
              <a:t>w3c</a:t>
            </a:r>
            <a:r>
              <a:rPr lang="zh-CN" altLang="en-US" sz="1800" dirty="0"/>
              <a:t>规范，但</a:t>
            </a:r>
            <a:r>
              <a:rPr lang="en-US" altLang="zh-CN" sz="1800" dirty="0"/>
              <a:t>IE6</a:t>
            </a:r>
            <a:r>
              <a:rPr lang="zh-CN" altLang="en-US" sz="1800" dirty="0"/>
              <a:t>、</a:t>
            </a: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8</a:t>
            </a:r>
            <a:r>
              <a:rPr lang="zh-CN" altLang="en-US" sz="1800" dirty="0"/>
              <a:t>不支持，仅支持</a:t>
            </a:r>
            <a:r>
              <a:rPr lang="en-US" altLang="zh-CN" sz="1800" dirty="0" err="1"/>
              <a:t>srcElement</a:t>
            </a:r>
            <a:r>
              <a:rPr lang="zh-CN" altLang="en-US" sz="1800" dirty="0"/>
              <a:t>；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2600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/>
              <a:t>阻止默认行为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、事件监听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、事件流之事件捕获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、事件委托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练习题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简单的拖拽效果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思路：</a:t>
            </a:r>
            <a:endParaRPr lang="en-US" altLang="zh-CN" sz="1800" dirty="0"/>
          </a:p>
          <a:p>
            <a:pPr algn="l"/>
            <a:r>
              <a:rPr lang="en-US" altLang="zh-CN" sz="1400" dirty="0"/>
              <a:t>	1</a:t>
            </a:r>
            <a:r>
              <a:rPr lang="zh-CN" altLang="en-US" sz="1400" dirty="0"/>
              <a:t>，</a:t>
            </a:r>
            <a:r>
              <a:rPr lang="en-US" altLang="zh-CN" sz="1400" dirty="0"/>
              <a:t>html</a:t>
            </a:r>
            <a:r>
              <a:rPr lang="zh-CN" altLang="en-US" sz="1400" dirty="0"/>
              <a:t>上有一个</a:t>
            </a:r>
            <a:r>
              <a:rPr lang="en-US" altLang="zh-CN" sz="1400" dirty="0"/>
              <a:t>div</a:t>
            </a:r>
            <a:r>
              <a:rPr lang="zh-CN" altLang="en-US" sz="1400" dirty="0"/>
              <a:t>，该</a:t>
            </a:r>
            <a:r>
              <a:rPr lang="en-US" altLang="zh-CN" sz="1400" dirty="0"/>
              <a:t>div</a:t>
            </a:r>
            <a:r>
              <a:rPr lang="zh-CN" altLang="en-US" sz="1400" dirty="0"/>
              <a:t>有</a:t>
            </a:r>
            <a:r>
              <a:rPr lang="en-US" altLang="zh-CN" sz="1400" dirty="0"/>
              <a:t>position</a:t>
            </a:r>
            <a:r>
              <a:rPr lang="zh-CN" altLang="en-US" sz="1400" dirty="0"/>
              <a:t>定位，有宽度、高度、背景色</a:t>
            </a:r>
            <a:endParaRPr lang="en-US" altLang="zh-CN" sz="1400" dirty="0"/>
          </a:p>
          <a:p>
            <a:pPr algn="l"/>
            <a:r>
              <a:rPr lang="en-US" altLang="zh-CN" sz="1400" dirty="0"/>
              <a:t>	2</a:t>
            </a:r>
            <a:r>
              <a:rPr lang="zh-CN" altLang="en-US" sz="1400" dirty="0"/>
              <a:t>，给该</a:t>
            </a:r>
            <a:r>
              <a:rPr lang="en-US" altLang="zh-CN" sz="1400" dirty="0"/>
              <a:t>div</a:t>
            </a:r>
            <a:r>
              <a:rPr lang="zh-CN" altLang="en-US" sz="1400" dirty="0"/>
              <a:t>绑定</a:t>
            </a:r>
            <a:r>
              <a:rPr lang="en-US" altLang="zh-CN" sz="1400" dirty="0" err="1"/>
              <a:t>onmousedown</a:t>
            </a:r>
            <a:r>
              <a:rPr lang="zh-CN" altLang="en-US" sz="1400" dirty="0"/>
              <a:t>事件，当该事件触发时，绑定</a:t>
            </a:r>
            <a:r>
              <a:rPr lang="en-US" altLang="zh-CN" sz="1400" dirty="0" err="1"/>
              <a:t>onmousemove</a:t>
            </a:r>
            <a:r>
              <a:rPr lang="zh-CN" altLang="en-US" sz="1400" dirty="0"/>
              <a:t>事件和</a:t>
            </a:r>
            <a:r>
              <a:rPr lang="en-US" altLang="zh-CN" sz="1400" dirty="0" err="1"/>
              <a:t>onmouseup</a:t>
            </a:r>
            <a:r>
              <a:rPr lang="zh-CN" altLang="en-US" sz="1400" dirty="0"/>
              <a:t>事件</a:t>
            </a:r>
            <a:endParaRPr lang="en-US" altLang="zh-CN" sz="1400" dirty="0"/>
          </a:p>
          <a:p>
            <a:pPr algn="l"/>
            <a:r>
              <a:rPr lang="en-US" altLang="zh-CN" sz="1400" dirty="0"/>
              <a:t>	3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onmousemove</a:t>
            </a:r>
            <a:r>
              <a:rPr lang="zh-CN" altLang="en-US" sz="1400" dirty="0"/>
              <a:t>事件中，通过</a:t>
            </a:r>
            <a:r>
              <a:rPr lang="en-US" altLang="zh-CN" sz="1400" dirty="0" err="1"/>
              <a:t>event.client</a:t>
            </a:r>
            <a:r>
              <a:rPr lang="zh-CN" altLang="en-US" sz="1400" dirty="0"/>
              <a:t>获取鼠标在可视区的坐标，设置</a:t>
            </a:r>
            <a:r>
              <a:rPr lang="en-US" altLang="zh-CN" sz="1400" dirty="0"/>
              <a:t>div</a:t>
            </a:r>
            <a:r>
              <a:rPr lang="zh-CN" altLang="en-US" sz="1400" dirty="0"/>
              <a:t>的坐标等于鼠标的坐标</a:t>
            </a:r>
            <a:endParaRPr lang="en-US" altLang="zh-CN" sz="1400" dirty="0"/>
          </a:p>
          <a:p>
            <a:pPr algn="l"/>
            <a:r>
              <a:rPr lang="en-US" altLang="zh-CN" sz="1400" dirty="0"/>
              <a:t>	4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onmouseup</a:t>
            </a:r>
            <a:r>
              <a:rPr lang="zh-CN" altLang="en-US" sz="1400" dirty="0"/>
              <a:t>事件中，清除移动事件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800" dirty="0"/>
              <a:t>备注：</a:t>
            </a:r>
            <a:endParaRPr lang="en-US" altLang="zh-CN" sz="1800" dirty="0"/>
          </a:p>
          <a:p>
            <a:pPr algn="l"/>
            <a:r>
              <a:rPr lang="en-US" altLang="zh-CN" sz="1400" dirty="0"/>
              <a:t>	1</a:t>
            </a:r>
            <a:r>
              <a:rPr lang="zh-CN" altLang="en-US" sz="1400" dirty="0"/>
              <a:t>，思路中有些坑存在，自己想法找到并跳过去。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33592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作业题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拖拽轨迹回放效果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思路：</a:t>
            </a:r>
            <a:endParaRPr lang="en-US" altLang="zh-CN" sz="1800" dirty="0"/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，拖拽时，将鼠标坐标值存储到全局变量中，用数组存储。</a:t>
            </a:r>
            <a:endParaRPr lang="en-US" altLang="zh-CN" sz="1800" dirty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，拖拽结束时，开启定时器，倒序根据数组中的鼠标坐标值对</a:t>
            </a:r>
            <a:r>
              <a:rPr lang="en-US" altLang="zh-CN" sz="1800" dirty="0"/>
              <a:t>div</a:t>
            </a:r>
            <a:r>
              <a:rPr lang="zh-CN" altLang="en-US" sz="1800" dirty="0"/>
              <a:t>重新定位，注意清空数组。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1855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作业题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滑动条拖拽效果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思路：</a:t>
            </a:r>
            <a:endParaRPr lang="en-US" altLang="zh-CN" sz="1800" dirty="0"/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，将滑动条理解成边界检测即可。</a:t>
            </a:r>
            <a:endParaRPr lang="en-US" altLang="zh-CN" sz="1800" dirty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，只单一改变</a:t>
            </a:r>
            <a:r>
              <a:rPr lang="en-US" altLang="zh-CN" sz="1800" dirty="0"/>
              <a:t>x</a:t>
            </a:r>
            <a:r>
              <a:rPr lang="zh-CN" altLang="en-US" sz="1800" dirty="0"/>
              <a:t>或</a:t>
            </a:r>
            <a:r>
              <a:rPr lang="en-US" altLang="zh-CN" sz="1800" dirty="0"/>
              <a:t>y</a:t>
            </a:r>
            <a:r>
              <a:rPr lang="zh-CN" altLang="en-US" sz="1800" dirty="0"/>
              <a:t>轴。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9593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阻止默认行为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dirty="0"/>
              <a:t>浏览器中有很多默认行为，比如当点击</a:t>
            </a:r>
            <a:r>
              <a:rPr lang="en-US" altLang="zh-CN" dirty="0"/>
              <a:t>a</a:t>
            </a:r>
            <a:r>
              <a:rPr lang="zh-CN" altLang="en-US" dirty="0"/>
              <a:t>标签后，会发生链接的跳转、当点击鼠标右键时，会显示右键菜单等。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有些时候，浏览器的默认行为会影响到我们的程序，所以我们需要阻止默认行为。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return false </a:t>
            </a:r>
            <a:r>
              <a:rPr lang="zh-CN" altLang="en-US" dirty="0"/>
              <a:t>就是阻止默认行为的解决方案。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3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阻止默认行为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阻止超链接：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&lt;a </a:t>
            </a:r>
            <a:r>
              <a:rPr lang="en-US" altLang="zh-CN" sz="1800" dirty="0" err="1"/>
              <a:t>href</a:t>
            </a:r>
            <a:r>
              <a:rPr lang="en-US" altLang="zh-CN" sz="1800" dirty="0"/>
              <a:t>="1.html" id="a1"&gt;</a:t>
            </a:r>
            <a:r>
              <a:rPr lang="zh-CN" altLang="en-US" sz="1800" dirty="0"/>
              <a:t>链接</a:t>
            </a:r>
            <a:r>
              <a:rPr lang="en-US" altLang="zh-CN" sz="1800" dirty="0"/>
              <a:t>&lt;/a&gt;</a:t>
            </a:r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a1.onclick = function(){</a:t>
            </a:r>
          </a:p>
          <a:p>
            <a:pPr algn="l"/>
            <a:r>
              <a:rPr lang="en-US" altLang="zh-CN" sz="1800" dirty="0"/>
              <a:t>			return false;	// </a:t>
            </a:r>
            <a:r>
              <a:rPr lang="zh-CN" altLang="en-US" sz="1800" dirty="0"/>
              <a:t>阻止跳转</a:t>
            </a:r>
            <a:endParaRPr lang="en-US" altLang="zh-CN" sz="1800" dirty="0"/>
          </a:p>
          <a:p>
            <a:pPr algn="l"/>
            <a:r>
              <a:rPr lang="en-US" altLang="zh-CN" sz="1800" dirty="0"/>
              <a:t>		}</a:t>
            </a:r>
          </a:p>
          <a:p>
            <a:pPr algn="l"/>
            <a:r>
              <a:rPr lang="en-US" altLang="zh-CN" sz="1800" dirty="0"/>
              <a:t>	&lt;/script&gt;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备注：</a:t>
            </a:r>
            <a:endParaRPr lang="en-US" altLang="zh-CN" sz="1800" dirty="0"/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，也可以用</a:t>
            </a:r>
            <a:r>
              <a:rPr lang="en-US" altLang="zh-CN" sz="1800" dirty="0"/>
              <a:t> </a:t>
            </a:r>
            <a:r>
              <a:rPr lang="en-US" altLang="zh-CN" sz="1800" dirty="0" err="1"/>
              <a:t>event.preventDefault</a:t>
            </a:r>
            <a:r>
              <a:rPr lang="en-US" altLang="zh-CN" sz="1800" dirty="0"/>
              <a:t>() </a:t>
            </a:r>
            <a:r>
              <a:rPr lang="zh-CN" altLang="en-US" sz="1800" dirty="0"/>
              <a:t>阻止，但低版本</a:t>
            </a:r>
            <a:r>
              <a:rPr lang="en-US" altLang="zh-CN" sz="1800" dirty="0"/>
              <a:t>IE</a:t>
            </a:r>
            <a:r>
              <a:rPr lang="zh-CN" altLang="en-US" sz="1800" dirty="0"/>
              <a:t>有兼容问题，不推荐使用。</a:t>
            </a:r>
            <a:endParaRPr lang="en-US" altLang="zh-CN" sz="1800" dirty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</a:t>
            </a:r>
            <a:r>
              <a:rPr lang="en-US" altLang="zh-CN" sz="1800" dirty="0"/>
              <a:t>return confirm("</a:t>
            </a:r>
            <a:r>
              <a:rPr lang="zh-CN" altLang="en-US" sz="1800" dirty="0"/>
              <a:t>您确定要跳转到</a:t>
            </a:r>
            <a:r>
              <a:rPr lang="en-US" altLang="zh-CN" sz="1800" dirty="0"/>
              <a:t>xxx</a:t>
            </a:r>
            <a:r>
              <a:rPr lang="zh-CN" altLang="en-US" sz="1800" dirty="0"/>
              <a:t>页面吗？</a:t>
            </a:r>
            <a:r>
              <a:rPr lang="en-US" altLang="zh-CN" sz="1800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49854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阻止默认行为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阻止右键菜单：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document.oncontextmenu</a:t>
            </a:r>
            <a:r>
              <a:rPr lang="en-US" altLang="zh-CN" sz="1800" dirty="0"/>
              <a:t> = function(){</a:t>
            </a:r>
          </a:p>
          <a:p>
            <a:pPr algn="l"/>
            <a:r>
              <a:rPr lang="en-US" altLang="zh-CN" sz="1800" dirty="0"/>
              <a:t>			alert("</a:t>
            </a:r>
            <a:r>
              <a:rPr lang="zh-CN" altLang="en-US" sz="1800" dirty="0"/>
              <a:t>右键被按下</a:t>
            </a:r>
            <a:r>
              <a:rPr lang="en-US" altLang="zh-CN" sz="1800" dirty="0"/>
              <a:t>");</a:t>
            </a:r>
          </a:p>
          <a:p>
            <a:pPr algn="l"/>
            <a:r>
              <a:rPr lang="en-US" altLang="zh-CN" sz="1800" dirty="0"/>
              <a:t>			return false;</a:t>
            </a:r>
          </a:p>
          <a:p>
            <a:pPr algn="l"/>
            <a:r>
              <a:rPr lang="en-US" altLang="zh-CN" sz="1800" dirty="0"/>
              <a:t>		}</a:t>
            </a:r>
          </a:p>
          <a:p>
            <a:pPr algn="l"/>
            <a:r>
              <a:rPr lang="en-US" altLang="zh-CN" sz="1800" dirty="0"/>
              <a:t>	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3967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阻止默认行为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阻止文字被选中：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document.onmousedown</a:t>
            </a:r>
            <a:r>
              <a:rPr lang="en-US" altLang="zh-CN" sz="1800" dirty="0"/>
              <a:t> = function(){</a:t>
            </a:r>
          </a:p>
          <a:p>
            <a:pPr algn="l"/>
            <a:r>
              <a:rPr lang="en-US" altLang="zh-CN" sz="1800" dirty="0"/>
              <a:t>			</a:t>
            </a:r>
          </a:p>
          <a:p>
            <a:pPr algn="l"/>
            <a:r>
              <a:rPr lang="en-US" altLang="zh-CN" sz="1800" dirty="0"/>
              <a:t>			return false;</a:t>
            </a:r>
          </a:p>
          <a:p>
            <a:pPr algn="l"/>
            <a:r>
              <a:rPr lang="en-US" altLang="zh-CN" sz="1800" dirty="0"/>
              <a:t>		}</a:t>
            </a:r>
          </a:p>
          <a:p>
            <a:pPr algn="l"/>
            <a:r>
              <a:rPr lang="en-US" altLang="zh-CN" sz="1800" dirty="0"/>
              <a:t>	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0702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阻止默认行为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阻止粘贴，复制，剪切：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你可以尝试在该文本域中进行文字上的粘贴，复制，剪切操作。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&lt;input type="text" value="</a:t>
            </a:r>
            <a:r>
              <a:rPr lang="zh-CN" altLang="en-US" sz="1800" dirty="0"/>
              <a:t>粘贴，复制，剪切</a:t>
            </a:r>
            <a:r>
              <a:rPr lang="en-US" altLang="zh-CN" sz="1800" dirty="0"/>
              <a:t>" </a:t>
            </a:r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err="1"/>
              <a:t>onpaste</a:t>
            </a:r>
            <a:r>
              <a:rPr lang="en-US" altLang="zh-CN" sz="1800" dirty="0"/>
              <a:t>="return false" </a:t>
            </a:r>
            <a:r>
              <a:rPr lang="en-US" altLang="zh-CN" sz="1800" dirty="0" err="1"/>
              <a:t>oncopy</a:t>
            </a:r>
            <a:r>
              <a:rPr lang="en-US" altLang="zh-CN" sz="1800" dirty="0"/>
              <a:t>="return false" </a:t>
            </a:r>
            <a:r>
              <a:rPr lang="en-US" altLang="zh-CN" sz="1800" dirty="0" err="1"/>
              <a:t>oncut</a:t>
            </a:r>
            <a:r>
              <a:rPr lang="en-US" altLang="zh-CN" sz="1800" dirty="0"/>
              <a:t>="return false" /&gt;</a:t>
            </a:r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阻止表单提交，重置：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&lt;form </a:t>
            </a:r>
            <a:r>
              <a:rPr lang="en-US" altLang="zh-CN" sz="1800" dirty="0" err="1"/>
              <a:t>onsubmit</a:t>
            </a:r>
            <a:r>
              <a:rPr lang="en-US" altLang="zh-CN" sz="1800" dirty="0"/>
              <a:t>="return false" </a:t>
            </a:r>
            <a:r>
              <a:rPr lang="en-US" altLang="zh-CN" sz="1800" dirty="0" err="1"/>
              <a:t>onreset</a:t>
            </a:r>
            <a:r>
              <a:rPr lang="en-US" altLang="zh-CN" sz="1800" dirty="0"/>
              <a:t>="return false"&gt;&lt;/form&gt;</a:t>
            </a:r>
          </a:p>
        </p:txBody>
      </p:sp>
    </p:spTree>
    <p:extLst>
      <p:ext uri="{BB962C8B-B14F-4D97-AF65-F5344CB8AC3E}">
        <p14:creationId xmlns:p14="http://schemas.microsoft.com/office/powerpoint/2010/main" val="57098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要想让 </a:t>
            </a:r>
            <a:r>
              <a:rPr lang="en-US" altLang="zh-CN" sz="1800" dirty="0"/>
              <a:t>JavaScript </a:t>
            </a:r>
            <a:r>
              <a:rPr lang="zh-CN" altLang="en-US" sz="1800" dirty="0"/>
              <a:t>对用户的操作作出响应，首先要对 </a:t>
            </a:r>
            <a:r>
              <a:rPr lang="en-US" altLang="zh-CN" sz="1800" dirty="0"/>
              <a:t>DOM </a:t>
            </a:r>
            <a:r>
              <a:rPr lang="zh-CN" altLang="en-US" sz="1800" dirty="0"/>
              <a:t>元素绑定事件处理函数。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所谓事件处理函数，就是处理用户操作的函数，不同的操作对应不同的名称。</a:t>
            </a:r>
          </a:p>
          <a:p>
            <a:pPr algn="l"/>
            <a:endParaRPr lang="en-US" altLang="zh-CN" sz="1800" dirty="0"/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在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中，有三种绑定事件的方法：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1</a:t>
            </a:r>
            <a:r>
              <a:rPr lang="zh-CN" altLang="en-US" sz="1800" dirty="0"/>
              <a:t>，在</a:t>
            </a:r>
            <a:r>
              <a:rPr lang="en-US" altLang="zh-CN" sz="1800" dirty="0"/>
              <a:t>DOM</a:t>
            </a:r>
            <a:r>
              <a:rPr lang="zh-CN" altLang="en-US" sz="1800" dirty="0"/>
              <a:t>元素中直接绑定</a:t>
            </a:r>
            <a:endParaRPr lang="en-US" altLang="zh-CN" sz="1800" dirty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，在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代码中绑定</a:t>
            </a:r>
            <a:endParaRPr lang="en-US" altLang="zh-CN" sz="1800" dirty="0"/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，使用事件监听绑定函数</a:t>
            </a:r>
          </a:p>
        </p:txBody>
      </p:sp>
    </p:spTree>
    <p:extLst>
      <p:ext uri="{BB962C8B-B14F-4D97-AF65-F5344CB8AC3E}">
        <p14:creationId xmlns:p14="http://schemas.microsoft.com/office/powerpoint/2010/main" val="151854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事件监听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66400" cy="5150590"/>
          </a:xfrm>
        </p:spPr>
        <p:txBody>
          <a:bodyPr/>
          <a:lstStyle/>
          <a:p>
            <a:pPr algn="l"/>
            <a:r>
              <a:rPr lang="zh-CN" altLang="en-US" sz="1800" dirty="0"/>
              <a:t>在</a:t>
            </a:r>
            <a:r>
              <a:rPr lang="en-US" altLang="zh-CN" sz="1800" dirty="0"/>
              <a:t>DOM</a:t>
            </a:r>
            <a:r>
              <a:rPr lang="zh-CN" altLang="en-US" sz="1800" dirty="0"/>
              <a:t>元素中直接绑定</a:t>
            </a:r>
          </a:p>
          <a:p>
            <a:pPr algn="l"/>
            <a:r>
              <a:rPr lang="en-US" altLang="zh-CN" sz="1800" dirty="0"/>
              <a:t>		</a:t>
            </a:r>
          </a:p>
          <a:p>
            <a:pPr algn="l"/>
            <a:r>
              <a:rPr lang="zh-CN" altLang="en-US" sz="1800" dirty="0"/>
              <a:t>示例：</a:t>
            </a:r>
            <a:endParaRPr lang="en-US" altLang="zh-CN" sz="1800" dirty="0"/>
          </a:p>
          <a:p>
            <a:pPr algn="l"/>
            <a:r>
              <a:rPr lang="en-US" altLang="zh-CN" sz="1800" dirty="0"/>
              <a:t>	&lt;input type="button" </a:t>
            </a:r>
            <a:r>
              <a:rPr lang="en-US" altLang="zh-CN" sz="1800" dirty="0" err="1"/>
              <a:t>onclick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()"&gt;</a:t>
            </a:r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&lt;script&gt;</a:t>
            </a:r>
          </a:p>
          <a:p>
            <a:pPr algn="l"/>
            <a:r>
              <a:rPr lang="en-US" altLang="zh-CN" sz="1800" dirty="0"/>
              <a:t>		function </a:t>
            </a:r>
            <a:r>
              <a:rPr lang="en-US" altLang="zh-CN" sz="1800" dirty="0" err="1"/>
              <a:t>fn</a:t>
            </a:r>
            <a:r>
              <a:rPr lang="en-US" altLang="zh-CN" sz="1800" dirty="0"/>
              <a:t>(){</a:t>
            </a:r>
          </a:p>
          <a:p>
            <a:pPr algn="l"/>
            <a:r>
              <a:rPr lang="en-US" altLang="zh-CN" sz="1800" dirty="0"/>
              <a:t>			alert("");</a:t>
            </a:r>
          </a:p>
          <a:p>
            <a:pPr algn="l"/>
            <a:r>
              <a:rPr lang="en-US" altLang="zh-CN" sz="1800" dirty="0"/>
              <a:t>		}</a:t>
            </a:r>
          </a:p>
          <a:p>
            <a:pPr algn="l"/>
            <a:r>
              <a:rPr lang="en-US" altLang="zh-CN" sz="1800" dirty="0"/>
              <a:t>	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94616731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Pages>3</Pages>
  <Words>658</Words>
  <Characters>0</Characters>
  <Application>Microsoft Macintosh PowerPoint</Application>
  <DocSecurity>0</DocSecurity>
  <PresentationFormat>宽屏</PresentationFormat>
  <Lines>0</Lines>
  <Paragraphs>216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黑体</vt:lpstr>
      <vt:lpstr>宋体</vt:lpstr>
      <vt:lpstr>1_空白设计模板</vt:lpstr>
      <vt:lpstr>PowerPoint 演示文稿</vt:lpstr>
      <vt:lpstr>课程大纲</vt:lpstr>
      <vt:lpstr>阻止默认行为</vt:lpstr>
      <vt:lpstr>阻止默认行为</vt:lpstr>
      <vt:lpstr>阻止默认行为</vt:lpstr>
      <vt:lpstr>阻止默认行为</vt:lpstr>
      <vt:lpstr>阻止默认行为</vt:lpstr>
      <vt:lpstr>事件监听</vt:lpstr>
      <vt:lpstr>事件监听</vt:lpstr>
      <vt:lpstr>事件监听</vt:lpstr>
      <vt:lpstr>事件监听</vt:lpstr>
      <vt:lpstr>事件监听</vt:lpstr>
      <vt:lpstr>事件流之事件捕获</vt:lpstr>
      <vt:lpstr>事件流之事件捕获</vt:lpstr>
      <vt:lpstr>事件监听</vt:lpstr>
      <vt:lpstr>事件监听</vt:lpstr>
      <vt:lpstr>事件监听</vt:lpstr>
      <vt:lpstr>事件监听</vt:lpstr>
      <vt:lpstr>事件委托</vt:lpstr>
      <vt:lpstr>练习题</vt:lpstr>
      <vt:lpstr>作业题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27</cp:revision>
  <dcterms:modified xsi:type="dcterms:W3CDTF">2018-05-08T06:42:35Z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